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14D9BE-1321-48F7-9BBF-D369C781C824}" type="datetimeFigureOut">
              <a:rPr lang="fa-IR" smtClean="0"/>
              <a:t>20/11/1443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58DF481-B7AB-42B1-BF88-D57B81E64CC3}" type="slidenum">
              <a:rPr lang="fa-IR" smtClean="0"/>
              <a:t>‹#›</a:t>
            </a:fld>
            <a:endParaRPr lang="fa-IR"/>
          </a:p>
        </p:txBody>
      </p:sp>
    </p:spTree>
    <p:extLst>
      <p:ext uri="{BB962C8B-B14F-4D97-AF65-F5344CB8AC3E}">
        <p14:creationId xmlns:p14="http://schemas.microsoft.com/office/powerpoint/2010/main" val="158104768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E58DF481-B7AB-42B1-BF88-D57B81E64CC3}" type="slidenum">
              <a:rPr lang="fa-IR" smtClean="0"/>
              <a:t>8</a:t>
            </a:fld>
            <a:endParaRPr lang="fa-IR"/>
          </a:p>
        </p:txBody>
      </p:sp>
    </p:spTree>
    <p:extLst>
      <p:ext uri="{BB962C8B-B14F-4D97-AF65-F5344CB8AC3E}">
        <p14:creationId xmlns:p14="http://schemas.microsoft.com/office/powerpoint/2010/main" val="2651824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6/19/2022</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6/19/2022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طرح های مختلف به نام خدا\طرح-های-بسم-الله-الرحمن-الرحیم-1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301750"/>
            <a:ext cx="7620000" cy="425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623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B Koodak" panose="00000700000000000000" pitchFamily="2" charset="-78"/>
              </a:rPr>
              <a:t>دندانپزشکی</a:t>
            </a:r>
            <a:endParaRPr lang="fa-IR" sz="3600" dirty="0">
              <a:cs typeface="B Koodak" panose="00000700000000000000" pitchFamily="2" charset="-78"/>
            </a:endParaRPr>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r>
              <a:rPr lang="fa-IR" sz="3600" dirty="0" smtClean="0">
                <a:cs typeface="B Koodak" panose="00000700000000000000" pitchFamily="2" charset="-78"/>
              </a:rPr>
              <a:t>ویزیت – فلوراید تراپی و فیشور سیلانت برای نو آموزان ودانش آموزان رایگان می باشد.</a:t>
            </a:r>
          </a:p>
          <a:p>
            <a:pPr marL="114300" indent="0">
              <a:buNone/>
            </a:pPr>
            <a:endParaRPr lang="fa-IR" sz="3600" dirty="0">
              <a:cs typeface="B Koodak" panose="00000700000000000000" pitchFamily="2" charset="-78"/>
            </a:endParaRPr>
          </a:p>
          <a:p>
            <a:pPr marL="114300" indent="0">
              <a:buNone/>
            </a:pPr>
            <a:r>
              <a:rPr lang="fa-IR" sz="3600" dirty="0" smtClean="0">
                <a:cs typeface="B Koodak" panose="00000700000000000000" pitchFamily="2" charset="-78"/>
              </a:rPr>
              <a:t>در صورتی که مرکزی دندانپزشک نداشته باشد دانش آموز به مرکز نزدیک دارای دندانپزشک ارجاع شود.</a:t>
            </a:r>
            <a:endParaRPr lang="fa-IR" sz="3600" dirty="0">
              <a:cs typeface="B Koodak" panose="00000700000000000000" pitchFamily="2" charset="-78"/>
            </a:endParaRPr>
          </a:p>
        </p:txBody>
      </p:sp>
    </p:spTree>
    <p:extLst>
      <p:ext uri="{BB962C8B-B14F-4D97-AF65-F5344CB8AC3E}">
        <p14:creationId xmlns:p14="http://schemas.microsoft.com/office/powerpoint/2010/main" val="735279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B Koodak" panose="00000700000000000000" pitchFamily="2" charset="-78"/>
              </a:rPr>
              <a:t>واکسیناسیون</a:t>
            </a:r>
            <a:endParaRPr lang="fa-IR" sz="3600" dirty="0">
              <a:cs typeface="B Koodak" panose="00000700000000000000" pitchFamily="2" charset="-78"/>
            </a:endParaRPr>
          </a:p>
        </p:txBody>
      </p:sp>
      <p:sp>
        <p:nvSpPr>
          <p:cNvPr id="3" name="Content Placeholder 2"/>
          <p:cNvSpPr>
            <a:spLocks noGrp="1"/>
          </p:cNvSpPr>
          <p:nvPr>
            <p:ph idx="1"/>
          </p:nvPr>
        </p:nvSpPr>
        <p:spPr/>
        <p:txBody>
          <a:bodyPr>
            <a:normAutofit/>
          </a:bodyPr>
          <a:lstStyle/>
          <a:p>
            <a:pPr marL="114300" indent="0">
              <a:buNone/>
            </a:pPr>
            <a:r>
              <a:rPr lang="fa-IR" sz="3600" dirty="0" smtClean="0">
                <a:cs typeface="B Koodak" panose="00000700000000000000" pitchFamily="2" charset="-78"/>
              </a:rPr>
              <a:t>توجه:</a:t>
            </a:r>
          </a:p>
          <a:p>
            <a:pPr marL="114300" indent="0">
              <a:buNone/>
            </a:pPr>
            <a:endParaRPr lang="fa-IR" sz="3600" dirty="0">
              <a:cs typeface="B Koodak" panose="00000700000000000000" pitchFamily="2" charset="-78"/>
            </a:endParaRPr>
          </a:p>
          <a:p>
            <a:pPr marL="114300" indent="0">
              <a:buNone/>
            </a:pPr>
            <a:r>
              <a:rPr lang="fa-IR" sz="3600" dirty="0" smtClean="0">
                <a:cs typeface="B Koodak" panose="00000700000000000000" pitchFamily="2" charset="-78"/>
              </a:rPr>
              <a:t>فاصله بین تزریق واکسن پاستو کوک وتزیق توام بزرگسال 3 ماه می باشد.</a:t>
            </a:r>
          </a:p>
          <a:p>
            <a:pPr marL="114300" indent="0">
              <a:buNone/>
            </a:pPr>
            <a:endParaRPr lang="fa-IR" sz="3600" dirty="0">
              <a:cs typeface="B Koodak" panose="00000700000000000000" pitchFamily="2" charset="-78"/>
            </a:endParaRPr>
          </a:p>
          <a:p>
            <a:pPr marL="114300" indent="0">
              <a:buNone/>
            </a:pPr>
            <a:r>
              <a:rPr lang="fa-IR" sz="3600" dirty="0" smtClean="0">
                <a:cs typeface="B Koodak" panose="00000700000000000000" pitchFamily="2" charset="-78"/>
              </a:rPr>
              <a:t>فاصله بین تزیق واکسن سینوفارم وتزریق توام بزرگسال </a:t>
            </a:r>
            <a:r>
              <a:rPr lang="fa-IR" sz="3600" dirty="0" smtClean="0">
                <a:cs typeface="B Koodak" panose="00000700000000000000" pitchFamily="2" charset="-78"/>
              </a:rPr>
              <a:t>دو هفته </a:t>
            </a:r>
            <a:r>
              <a:rPr lang="fa-IR" sz="3600" dirty="0" smtClean="0">
                <a:cs typeface="B Koodak" panose="00000700000000000000" pitchFamily="2" charset="-78"/>
              </a:rPr>
              <a:t>می باشد.</a:t>
            </a:r>
            <a:endParaRPr lang="fa-IR" sz="3600" dirty="0">
              <a:cs typeface="B Koodak" panose="00000700000000000000" pitchFamily="2" charset="-78"/>
            </a:endParaRPr>
          </a:p>
        </p:txBody>
      </p:sp>
    </p:spTree>
    <p:extLst>
      <p:ext uri="{BB962C8B-B14F-4D97-AF65-F5344CB8AC3E}">
        <p14:creationId xmlns:p14="http://schemas.microsoft.com/office/powerpoint/2010/main" val="637169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558299015"/>
              </p:ext>
            </p:extLst>
          </p:nvPr>
        </p:nvGraphicFramePr>
        <p:xfrm>
          <a:off x="152400" y="304800"/>
          <a:ext cx="8010525" cy="5881689"/>
        </p:xfrm>
        <a:graphic>
          <a:graphicData uri="http://schemas.openxmlformats.org/presentationml/2006/ole">
            <mc:AlternateContent xmlns:mc="http://schemas.openxmlformats.org/markup-compatibility/2006">
              <mc:Choice xmlns:v="urn:schemas-microsoft-com:vml" Requires="v">
                <p:oleObj spid="_x0000_s1028" name="Acrobat Document" r:id="rId3" imgW="8010275" imgH="5667339" progId="AcroExch.Document.11">
                  <p:embed/>
                </p:oleObj>
              </mc:Choice>
              <mc:Fallback>
                <p:oleObj name="Acrobat Document" r:id="rId3" imgW="8010275" imgH="5667339" progId="AcroExch.Document.11">
                  <p:embed/>
                  <p:pic>
                    <p:nvPicPr>
                      <p:cNvPr id="0" name=""/>
                      <p:cNvPicPr/>
                      <p:nvPr/>
                    </p:nvPicPr>
                    <p:blipFill>
                      <a:blip r:embed="rId4"/>
                      <a:stretch>
                        <a:fillRect/>
                      </a:stretch>
                    </p:blipFill>
                    <p:spPr>
                      <a:xfrm>
                        <a:off x="152400" y="304800"/>
                        <a:ext cx="8010525" cy="5881689"/>
                      </a:xfrm>
                      <a:prstGeom prst="rect">
                        <a:avLst/>
                      </a:prstGeom>
                    </p:spPr>
                  </p:pic>
                </p:oleObj>
              </mc:Fallback>
            </mc:AlternateContent>
          </a:graphicData>
        </a:graphic>
      </p:graphicFrame>
    </p:spTree>
    <p:extLst>
      <p:ext uri="{BB962C8B-B14F-4D97-AF65-F5344CB8AC3E}">
        <p14:creationId xmlns:p14="http://schemas.microsoft.com/office/powerpoint/2010/main" val="2100783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B Koodak" panose="00000700000000000000" pitchFamily="2" charset="-78"/>
              </a:rPr>
              <a:t>گروههای هدف غربالگری دانش آموزان</a:t>
            </a:r>
            <a:endParaRPr lang="fa-IR" sz="3600" dirty="0">
              <a:cs typeface="B Koodak" panose="00000700000000000000" pitchFamily="2" charset="-78"/>
            </a:endParaRPr>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r>
              <a:rPr lang="fa-IR" sz="3600" dirty="0" smtClean="0">
                <a:cs typeface="B Koodak" panose="00000700000000000000" pitchFamily="2" charset="-78"/>
              </a:rPr>
              <a:t>پایه اول ودهم  در تابستان </a:t>
            </a:r>
          </a:p>
          <a:p>
            <a:pPr marL="114300" indent="0">
              <a:buNone/>
            </a:pPr>
            <a:endParaRPr lang="fa-IR" sz="3600" dirty="0">
              <a:cs typeface="B Koodak" panose="00000700000000000000" pitchFamily="2" charset="-78"/>
            </a:endParaRPr>
          </a:p>
          <a:p>
            <a:pPr marL="114300" indent="0">
              <a:buNone/>
            </a:pPr>
            <a:r>
              <a:rPr lang="fa-IR" sz="3600" dirty="0" smtClean="0">
                <a:cs typeface="B Koodak" panose="00000700000000000000" pitchFamily="2" charset="-78"/>
              </a:rPr>
              <a:t>پیش 1 و2 در مهر وآبان</a:t>
            </a:r>
          </a:p>
          <a:p>
            <a:pPr marL="114300" indent="0">
              <a:buNone/>
            </a:pPr>
            <a:endParaRPr lang="fa-IR" sz="3600" dirty="0">
              <a:cs typeface="B Koodak" panose="00000700000000000000" pitchFamily="2" charset="-78"/>
            </a:endParaRPr>
          </a:p>
          <a:p>
            <a:pPr marL="114300" indent="0">
              <a:buNone/>
            </a:pPr>
            <a:r>
              <a:rPr lang="fa-IR" sz="3600" dirty="0" smtClean="0">
                <a:cs typeface="B Koodak" panose="00000700000000000000" pitchFamily="2" charset="-78"/>
              </a:rPr>
              <a:t>پایه چهارم وهفتم در طی سال تحصیلی تا بهمن</a:t>
            </a:r>
            <a:endParaRPr lang="fa-IR" sz="3600" dirty="0">
              <a:cs typeface="B Koodak" panose="00000700000000000000" pitchFamily="2" charset="-78"/>
            </a:endParaRPr>
          </a:p>
        </p:txBody>
      </p:sp>
    </p:spTree>
    <p:extLst>
      <p:ext uri="{BB962C8B-B14F-4D97-AF65-F5344CB8AC3E}">
        <p14:creationId xmlns:p14="http://schemas.microsoft.com/office/powerpoint/2010/main" val="542857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620000" cy="5181600"/>
          </a:xfrm>
        </p:spPr>
        <p:txBody>
          <a:bodyPr/>
          <a:lstStyle/>
          <a:p>
            <a:pPr marL="114300" indent="0">
              <a:buNone/>
            </a:pPr>
            <a:endParaRPr lang="fa-IR" dirty="0" smtClean="0"/>
          </a:p>
          <a:p>
            <a:pPr marL="114300" indent="0">
              <a:buNone/>
            </a:pPr>
            <a:endParaRPr lang="fa-IR" dirty="0"/>
          </a:p>
          <a:p>
            <a:pPr marL="114300" indent="0">
              <a:buNone/>
            </a:pPr>
            <a:endParaRPr lang="fa-IR" dirty="0" smtClean="0"/>
          </a:p>
          <a:p>
            <a:pPr marL="114300" indent="0" algn="ctr">
              <a:buNone/>
            </a:pPr>
            <a:r>
              <a:rPr lang="fa-IR" sz="6600" dirty="0" smtClean="0">
                <a:cs typeface="B Koodak" panose="00000700000000000000" pitchFamily="2" charset="-78"/>
              </a:rPr>
              <a:t>خدا قوت                  </a:t>
            </a:r>
            <a:endParaRPr lang="fa-IR" sz="6600" dirty="0">
              <a:cs typeface="B Koodak" panose="00000700000000000000" pitchFamily="2" charset="-78"/>
            </a:endParaRPr>
          </a:p>
        </p:txBody>
      </p:sp>
    </p:spTree>
    <p:extLst>
      <p:ext uri="{BB962C8B-B14F-4D97-AF65-F5344CB8AC3E}">
        <p14:creationId xmlns:p14="http://schemas.microsoft.com/office/powerpoint/2010/main" val="145854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620000" cy="4724400"/>
          </a:xfrm>
          <a:ln>
            <a:solidFill>
              <a:schemeClr val="accent1"/>
            </a:solidFill>
          </a:ln>
        </p:spPr>
        <p:txBody>
          <a:bodyPr/>
          <a:lstStyle/>
          <a:p>
            <a:pPr marL="114300" indent="0">
              <a:buNone/>
            </a:pPr>
            <a:endParaRPr lang="fa-IR" dirty="0" smtClean="0"/>
          </a:p>
          <a:p>
            <a:pPr marL="114300" indent="0">
              <a:buNone/>
            </a:pPr>
            <a:r>
              <a:rPr lang="fa-IR" sz="3600" dirty="0">
                <a:cs typeface="B Koodak" panose="00000700000000000000" pitchFamily="2" charset="-78"/>
              </a:rPr>
              <a:t> </a:t>
            </a:r>
            <a:r>
              <a:rPr lang="fa-IR" sz="4000" dirty="0" smtClean="0">
                <a:cs typeface="B Koodak" panose="00000700000000000000" pitchFamily="2" charset="-78"/>
              </a:rPr>
              <a:t>اجرای برنامه سنجش سلامت جسمانی و آمادگی تحصیلی نوآموزان بدو ورود به دبستان،پیش دبستانی 1و2 </a:t>
            </a:r>
          </a:p>
          <a:p>
            <a:pPr marL="114300" indent="0" algn="ctr">
              <a:buNone/>
            </a:pPr>
            <a:r>
              <a:rPr lang="fa-IR" sz="3600" dirty="0" smtClean="0">
                <a:cs typeface="B Koodak" panose="00000700000000000000" pitchFamily="2" charset="-78"/>
              </a:rPr>
              <a:t>شهرستان رشت</a:t>
            </a:r>
          </a:p>
          <a:p>
            <a:pPr marL="114300" indent="0" algn="ctr">
              <a:buNone/>
            </a:pPr>
            <a:r>
              <a:rPr lang="fa-IR" sz="3600" dirty="0" smtClean="0">
                <a:cs typeface="B Koodak" panose="00000700000000000000" pitchFamily="2" charset="-78"/>
              </a:rPr>
              <a:t>1401/3/29</a:t>
            </a:r>
            <a:endParaRPr lang="fa-IR" sz="3600" dirty="0">
              <a:cs typeface="B Koodak" panose="00000700000000000000" pitchFamily="2" charset="-78"/>
            </a:endParaRPr>
          </a:p>
        </p:txBody>
      </p:sp>
    </p:spTree>
    <p:extLst>
      <p:ext uri="{BB962C8B-B14F-4D97-AF65-F5344CB8AC3E}">
        <p14:creationId xmlns:p14="http://schemas.microsoft.com/office/powerpoint/2010/main" val="128149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620000" cy="4800600"/>
          </a:xfrm>
        </p:spPr>
        <p:txBody>
          <a:bodyPr/>
          <a:lstStyle/>
          <a:p>
            <a:pPr marL="114300" indent="0">
              <a:buNone/>
            </a:pPr>
            <a:endParaRPr lang="fa-IR" dirty="0" smtClean="0"/>
          </a:p>
          <a:p>
            <a:pPr marL="114300" indent="0">
              <a:buNone/>
            </a:pPr>
            <a:endParaRPr lang="fa-IR" dirty="0"/>
          </a:p>
          <a:p>
            <a:pPr marL="114300" indent="0">
              <a:buNone/>
            </a:pPr>
            <a:r>
              <a:rPr lang="fa-IR" sz="2400" dirty="0" smtClean="0">
                <a:solidFill>
                  <a:schemeClr val="accent2">
                    <a:lumMod val="50000"/>
                  </a:schemeClr>
                </a:solidFill>
                <a:cs typeface="B Koodak" panose="00000700000000000000" pitchFamily="2" charset="-78"/>
              </a:rPr>
              <a:t>  زمان شروع بکار پایگاه سنجش</a:t>
            </a:r>
          </a:p>
          <a:p>
            <a:pPr marL="114300" indent="0">
              <a:buNone/>
            </a:pPr>
            <a:endParaRPr lang="fa-IR" sz="2400" dirty="0">
              <a:cs typeface="B Koodak" panose="00000700000000000000" pitchFamily="2" charset="-78"/>
            </a:endParaRPr>
          </a:p>
          <a:p>
            <a:pPr marL="114300" indent="0">
              <a:buNone/>
            </a:pPr>
            <a:r>
              <a:rPr lang="fa-IR" sz="2400" dirty="0" smtClean="0">
                <a:cs typeface="B Koodak" panose="00000700000000000000" pitchFamily="2" charset="-78"/>
              </a:rPr>
              <a:t>از اول تیر ماه 1401</a:t>
            </a:r>
          </a:p>
          <a:p>
            <a:pPr marL="114300" indent="0">
              <a:buNone/>
            </a:pPr>
            <a:endParaRPr lang="fa-IR" sz="2400" dirty="0">
              <a:cs typeface="B Koodak" panose="00000700000000000000" pitchFamily="2" charset="-78"/>
            </a:endParaRPr>
          </a:p>
          <a:p>
            <a:pPr marL="114300" indent="0">
              <a:buNone/>
            </a:pPr>
            <a:r>
              <a:rPr lang="fa-IR" sz="2400" dirty="0" smtClean="0">
                <a:cs typeface="B Koodak" panose="00000700000000000000" pitchFamily="2" charset="-78"/>
              </a:rPr>
              <a:t>پایه اول ابتدایی : در تابستان</a:t>
            </a:r>
          </a:p>
          <a:p>
            <a:pPr marL="114300" indent="0">
              <a:buNone/>
            </a:pPr>
            <a:r>
              <a:rPr lang="fa-IR" sz="2400" dirty="0">
                <a:cs typeface="B Koodak" panose="00000700000000000000" pitchFamily="2" charset="-78"/>
              </a:rPr>
              <a:t> </a:t>
            </a:r>
            <a:endParaRPr lang="fa-IR" sz="2400" dirty="0" smtClean="0">
              <a:cs typeface="B Koodak" panose="00000700000000000000" pitchFamily="2" charset="-78"/>
            </a:endParaRPr>
          </a:p>
          <a:p>
            <a:pPr marL="114300" indent="0">
              <a:buNone/>
            </a:pPr>
            <a:r>
              <a:rPr lang="fa-IR" sz="2400" dirty="0" smtClean="0">
                <a:cs typeface="B Koodak" panose="00000700000000000000" pitchFamily="2" charset="-78"/>
              </a:rPr>
              <a:t>پیش دبستانی 1 وپیش دبستانی 2 در مهر وآبان</a:t>
            </a:r>
            <a:endParaRPr lang="en-US" sz="2400" dirty="0" smtClean="0">
              <a:cs typeface="B Koodak" panose="00000700000000000000" pitchFamily="2" charset="-78"/>
            </a:endParaRPr>
          </a:p>
        </p:txBody>
      </p:sp>
    </p:spTree>
    <p:extLst>
      <p:ext uri="{BB962C8B-B14F-4D97-AF65-F5344CB8AC3E}">
        <p14:creationId xmlns:p14="http://schemas.microsoft.com/office/powerpoint/2010/main" val="3869491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2">
                    <a:lumMod val="50000"/>
                  </a:schemeClr>
                </a:solidFill>
                <a:cs typeface="B Koodak" panose="00000700000000000000" pitchFamily="2" charset="-78"/>
              </a:rPr>
              <a:t>سن ورود به پیش دبستان وپایه اول</a:t>
            </a:r>
            <a:endParaRPr lang="fa-IR" dirty="0">
              <a:solidFill>
                <a:schemeClr val="accent2">
                  <a:lumMod val="50000"/>
                </a:schemeClr>
              </a:solidFill>
              <a:cs typeface="B Koodak" panose="00000700000000000000" pitchFamily="2" charset="-78"/>
            </a:endParaRPr>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endParaRPr lang="fa-IR" dirty="0"/>
          </a:p>
          <a:p>
            <a:pPr marL="114300" indent="0">
              <a:buNone/>
            </a:pPr>
            <a:r>
              <a:rPr lang="fa-IR" sz="3200" dirty="0" smtClean="0">
                <a:solidFill>
                  <a:schemeClr val="accent2">
                    <a:lumMod val="50000"/>
                  </a:schemeClr>
                </a:solidFill>
                <a:cs typeface="B Koodak" panose="00000700000000000000" pitchFamily="2" charset="-78"/>
              </a:rPr>
              <a:t>سن ورود به پیش 1: </a:t>
            </a:r>
            <a:r>
              <a:rPr lang="fa-IR" sz="3200" dirty="0" smtClean="0">
                <a:cs typeface="B Koodak" panose="00000700000000000000" pitchFamily="2" charset="-78"/>
              </a:rPr>
              <a:t>نیمه دوم 96 تا نیمه اول 97</a:t>
            </a:r>
          </a:p>
          <a:p>
            <a:pPr marL="114300" indent="0">
              <a:buNone/>
            </a:pPr>
            <a:endParaRPr lang="fa-IR" sz="3200" dirty="0">
              <a:cs typeface="B Koodak" panose="00000700000000000000" pitchFamily="2" charset="-78"/>
            </a:endParaRPr>
          </a:p>
          <a:p>
            <a:pPr marL="114300" indent="0">
              <a:buNone/>
            </a:pPr>
            <a:r>
              <a:rPr lang="fa-IR" sz="3200" dirty="0" smtClean="0">
                <a:solidFill>
                  <a:schemeClr val="accent2">
                    <a:lumMod val="50000"/>
                  </a:schemeClr>
                </a:solidFill>
                <a:cs typeface="B Koodak" panose="00000700000000000000" pitchFamily="2" charset="-78"/>
              </a:rPr>
              <a:t>سن ورود به پیش 2: </a:t>
            </a:r>
            <a:r>
              <a:rPr lang="fa-IR" sz="3200" dirty="0" smtClean="0">
                <a:cs typeface="B Koodak" panose="00000700000000000000" pitchFamily="2" charset="-78"/>
              </a:rPr>
              <a:t>نیمه دوم 95 تا نیمه اول 96</a:t>
            </a:r>
          </a:p>
          <a:p>
            <a:pPr marL="114300" indent="0">
              <a:buNone/>
            </a:pPr>
            <a:endParaRPr lang="fa-IR" sz="3200" dirty="0">
              <a:cs typeface="B Koodak" panose="00000700000000000000" pitchFamily="2" charset="-78"/>
            </a:endParaRPr>
          </a:p>
          <a:p>
            <a:pPr marL="114300" indent="0">
              <a:buNone/>
            </a:pPr>
            <a:r>
              <a:rPr lang="fa-IR" sz="3200" dirty="0" smtClean="0">
                <a:solidFill>
                  <a:schemeClr val="accent2">
                    <a:lumMod val="50000"/>
                  </a:schemeClr>
                </a:solidFill>
                <a:cs typeface="B Koodak" panose="00000700000000000000" pitchFamily="2" charset="-78"/>
              </a:rPr>
              <a:t>سن ورود به کلاس اول : </a:t>
            </a:r>
            <a:r>
              <a:rPr lang="fa-IR" sz="3200" dirty="0" smtClean="0">
                <a:cs typeface="B Koodak" panose="00000700000000000000" pitchFamily="2" charset="-78"/>
              </a:rPr>
              <a:t>نیمه دوم 94 تا نیمه اول 95</a:t>
            </a:r>
          </a:p>
        </p:txBody>
      </p:sp>
    </p:spTree>
    <p:extLst>
      <p:ext uri="{BB962C8B-B14F-4D97-AF65-F5344CB8AC3E}">
        <p14:creationId xmlns:p14="http://schemas.microsoft.com/office/powerpoint/2010/main" val="203140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400" dirty="0" smtClean="0">
                <a:cs typeface="B Koodak" panose="00000700000000000000" pitchFamily="2" charset="-78"/>
              </a:rPr>
              <a:t>نحوه مراجعه دانش آموزان</a:t>
            </a:r>
            <a:endParaRPr lang="fa-IR" sz="4400" dirty="0">
              <a:cs typeface="B Koodak" panose="00000700000000000000" pitchFamily="2" charset="-78"/>
            </a:endParaRPr>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endParaRPr lang="fa-IR" sz="3200" dirty="0" smtClean="0">
              <a:cs typeface="B Koodak" panose="00000700000000000000" pitchFamily="2" charset="-78"/>
            </a:endParaRPr>
          </a:p>
          <a:p>
            <a:pPr marL="114300" indent="0">
              <a:buNone/>
            </a:pPr>
            <a:r>
              <a:rPr lang="fa-IR" sz="3200" dirty="0" smtClean="0">
                <a:cs typeface="B Koodak" panose="00000700000000000000" pitchFamily="2" charset="-78"/>
              </a:rPr>
              <a:t>دانش آموز ابتدا به سنجش مراجعه بعد به مراکز بهداشتی مراجعه می کند.</a:t>
            </a:r>
          </a:p>
          <a:p>
            <a:pPr marL="114300" indent="0">
              <a:buNone/>
            </a:pPr>
            <a:endParaRPr lang="fa-IR" sz="3200" dirty="0">
              <a:cs typeface="B Koodak" panose="00000700000000000000" pitchFamily="2" charset="-78"/>
            </a:endParaRPr>
          </a:p>
          <a:p>
            <a:pPr marL="114300" indent="0">
              <a:buNone/>
            </a:pPr>
            <a:r>
              <a:rPr lang="fa-IR" sz="3200" dirty="0" smtClean="0">
                <a:cs typeface="B Koodak" panose="00000700000000000000" pitchFamily="2" charset="-78"/>
              </a:rPr>
              <a:t>دانش آموز ابتدا به مراکز مراجعه می کند بعد به پایگاه سنجش می رود.</a:t>
            </a:r>
            <a:endParaRPr lang="fa-IR" sz="3200" dirty="0">
              <a:cs typeface="B Koodak" panose="00000700000000000000" pitchFamily="2" charset="-78"/>
            </a:endParaRPr>
          </a:p>
        </p:txBody>
      </p:sp>
    </p:spTree>
    <p:extLst>
      <p:ext uri="{BB962C8B-B14F-4D97-AF65-F5344CB8AC3E}">
        <p14:creationId xmlns:p14="http://schemas.microsoft.com/office/powerpoint/2010/main" val="1571866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cs typeface="B Koodak" panose="00000700000000000000" pitchFamily="2" charset="-78"/>
              </a:rPr>
              <a:t>فرم خلاصه معاینات</a:t>
            </a:r>
            <a:endParaRPr lang="fa-IR" sz="4000" dirty="0">
              <a:cs typeface="B Koodak" panose="00000700000000000000" pitchFamily="2" charset="-78"/>
            </a:endParaRPr>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endParaRPr lang="fa-IR" dirty="0" smtClean="0"/>
          </a:p>
          <a:p>
            <a:pPr marL="114300" indent="0">
              <a:buNone/>
            </a:pPr>
            <a:r>
              <a:rPr lang="fa-IR" dirty="0" smtClean="0">
                <a:cs typeface="B Koodak" panose="00000700000000000000" pitchFamily="2" charset="-78"/>
              </a:rPr>
              <a:t>بعد از انجام مراقبت های غیر پزشکی وپزشکی نوآموز،برگه خلاصه معاینات به او داده می شود  وبه دندانپزشکی ارجاع می شود. فرم خلاصه معاینات به نو آموزی که ابتدا به سنجش می رود توسط پایگاه داده می شود در غیر این صورت از طرف مرکز بهداشت تامین می گردد.</a:t>
            </a:r>
          </a:p>
          <a:p>
            <a:pPr marL="114300" indent="0">
              <a:buNone/>
            </a:pPr>
            <a:endParaRPr lang="fa-IR" dirty="0">
              <a:cs typeface="B Koodak" panose="00000700000000000000" pitchFamily="2" charset="-78"/>
            </a:endParaRPr>
          </a:p>
          <a:p>
            <a:pPr marL="114300" indent="0">
              <a:buNone/>
            </a:pPr>
            <a:r>
              <a:rPr lang="fa-IR" dirty="0" smtClean="0">
                <a:cs typeface="B Koodak" panose="00000700000000000000" pitchFamily="2" charset="-78"/>
              </a:rPr>
              <a:t>فقط به والدین توصیه کنید که برگشت مجدد به مرکز بهداشت لازم نمی باشد.   </a:t>
            </a:r>
            <a:endParaRPr lang="fa-IR" dirty="0">
              <a:cs typeface="B Koodak" panose="00000700000000000000" pitchFamily="2" charset="-78"/>
            </a:endParaRPr>
          </a:p>
        </p:txBody>
      </p:sp>
    </p:spTree>
    <p:extLst>
      <p:ext uri="{BB962C8B-B14F-4D97-AF65-F5344CB8AC3E}">
        <p14:creationId xmlns:p14="http://schemas.microsoft.com/office/powerpoint/2010/main" val="322237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مراقبت</a:t>
            </a:r>
            <a:endParaRPr lang="fa-IR" dirty="0"/>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endParaRPr lang="fa-IR" sz="3200" dirty="0">
              <a:cs typeface="B Koodak" panose="00000700000000000000" pitchFamily="2" charset="-78"/>
            </a:endParaRPr>
          </a:p>
          <a:p>
            <a:pPr marL="114300" indent="0">
              <a:buNone/>
            </a:pPr>
            <a:r>
              <a:rPr lang="fa-IR" sz="3200" dirty="0" smtClean="0">
                <a:cs typeface="B Koodak" panose="00000700000000000000" pitchFamily="2" charset="-78"/>
              </a:rPr>
              <a:t>الزامی است مراقبت پایه های گروه هدف بر اساس بسته خدمت طبق روال قبل از کرونا ( معاینات پزشکی وغیر پزشکی به صورت کامل) انجام گردد</a:t>
            </a:r>
            <a:r>
              <a:rPr lang="fa-IR" dirty="0" smtClean="0"/>
              <a:t>.</a:t>
            </a:r>
            <a:endParaRPr lang="fa-IR" dirty="0"/>
          </a:p>
        </p:txBody>
      </p:sp>
    </p:spTree>
    <p:extLst>
      <p:ext uri="{BB962C8B-B14F-4D97-AF65-F5344CB8AC3E}">
        <p14:creationId xmlns:p14="http://schemas.microsoft.com/office/powerpoint/2010/main" val="155473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B Koodak" panose="00000700000000000000" pitchFamily="2" charset="-78"/>
              </a:rPr>
              <a:t>ویرایش اطلاعات</a:t>
            </a:r>
            <a:endParaRPr lang="fa-IR" sz="3600" dirty="0">
              <a:cs typeface="B Koodak" panose="00000700000000000000" pitchFamily="2" charset="-78"/>
            </a:endParaRPr>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endParaRPr lang="fa-IR" dirty="0"/>
          </a:p>
          <a:p>
            <a:pPr marL="114300" indent="0">
              <a:buNone/>
            </a:pPr>
            <a:r>
              <a:rPr lang="fa-IR" sz="3200" dirty="0" smtClean="0">
                <a:cs typeface="B Koodak" panose="00000700000000000000" pitchFamily="2" charset="-78"/>
              </a:rPr>
              <a:t>ضروری است قبل از انجام مراقبت دانش آموزان وارد صفحه ثبت نام شوید وضمن اصلاح </a:t>
            </a:r>
            <a:r>
              <a:rPr lang="fa-IR" sz="3200" dirty="0" smtClean="0">
                <a:solidFill>
                  <a:srgbClr val="FF0000"/>
                </a:solidFill>
                <a:cs typeface="B Koodak" panose="00000700000000000000" pitchFamily="2" charset="-78"/>
              </a:rPr>
              <a:t>پایه تحصیلی </a:t>
            </a:r>
            <a:r>
              <a:rPr lang="fa-IR" sz="3200" dirty="0" smtClean="0">
                <a:cs typeface="B Koodak" panose="00000700000000000000" pitchFamily="2" charset="-78"/>
              </a:rPr>
              <a:t>، سایر گزینه های قابل ویرایش نیز اصلاح گردد.(شغل، شماره موبایل و ...)</a:t>
            </a:r>
            <a:endParaRPr lang="fa-IR" sz="3200" dirty="0">
              <a:cs typeface="B Koodak" panose="00000700000000000000" pitchFamily="2" charset="-78"/>
            </a:endParaRPr>
          </a:p>
        </p:txBody>
      </p:sp>
    </p:spTree>
    <p:extLst>
      <p:ext uri="{BB962C8B-B14F-4D97-AF65-F5344CB8AC3E}">
        <p14:creationId xmlns:p14="http://schemas.microsoft.com/office/powerpoint/2010/main" val="3786396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B Koodak" panose="00000700000000000000" pitchFamily="2" charset="-78"/>
              </a:rPr>
              <a:t>واکسیناسیون</a:t>
            </a:r>
            <a:r>
              <a:rPr lang="fa-IR" dirty="0" smtClean="0"/>
              <a:t> </a:t>
            </a:r>
            <a:endParaRPr lang="fa-IR" dirty="0"/>
          </a:p>
        </p:txBody>
      </p:sp>
      <p:sp>
        <p:nvSpPr>
          <p:cNvPr id="3" name="Content Placeholder 2"/>
          <p:cNvSpPr>
            <a:spLocks noGrp="1"/>
          </p:cNvSpPr>
          <p:nvPr>
            <p:ph idx="1"/>
          </p:nvPr>
        </p:nvSpPr>
        <p:spPr/>
        <p:txBody>
          <a:bodyPr/>
          <a:lstStyle/>
          <a:p>
            <a:pPr marL="114300" indent="0">
              <a:buNone/>
            </a:pPr>
            <a:endParaRPr lang="fa-IR" dirty="0" smtClean="0"/>
          </a:p>
          <a:p>
            <a:pPr marL="114300" indent="0">
              <a:buNone/>
            </a:pPr>
            <a:endParaRPr lang="fa-IR" dirty="0"/>
          </a:p>
          <a:p>
            <a:pPr marL="114300" indent="0">
              <a:buNone/>
            </a:pPr>
            <a:r>
              <a:rPr lang="fa-IR" sz="3600" dirty="0" smtClean="0">
                <a:cs typeface="B Koodak" panose="00000700000000000000" pitchFamily="2" charset="-78"/>
              </a:rPr>
              <a:t>واکسیناسیون یاد آور کودکان در سنین 4 تا 6 سال در برنامه سنجش بر اساس دستورالعمل واحد پیشگیری ومبارزه با بیماریها است</a:t>
            </a:r>
            <a:r>
              <a:rPr lang="fa-IR" dirty="0" smtClean="0"/>
              <a:t>.</a:t>
            </a:r>
            <a:endParaRPr lang="fa-IR" dirty="0"/>
          </a:p>
        </p:txBody>
      </p:sp>
    </p:spTree>
    <p:extLst>
      <p:ext uri="{BB962C8B-B14F-4D97-AF65-F5344CB8AC3E}">
        <p14:creationId xmlns:p14="http://schemas.microsoft.com/office/powerpoint/2010/main" val="14996076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59</TotalTime>
  <Words>374</Words>
  <Application>Microsoft Office PowerPoint</Application>
  <PresentationFormat>On-screen Show (4:3)</PresentationFormat>
  <Paragraphs>68</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Adjacency</vt:lpstr>
      <vt:lpstr>Acrobat Document</vt:lpstr>
      <vt:lpstr>PowerPoint Presentation</vt:lpstr>
      <vt:lpstr>PowerPoint Presentation</vt:lpstr>
      <vt:lpstr>PowerPoint Presentation</vt:lpstr>
      <vt:lpstr>سن ورود به پیش دبستان وپایه اول</vt:lpstr>
      <vt:lpstr>نحوه مراجعه دانش آموزان</vt:lpstr>
      <vt:lpstr>فرم خلاصه معاینات</vt:lpstr>
      <vt:lpstr>مراقبت</vt:lpstr>
      <vt:lpstr>ویرایش اطلاعات</vt:lpstr>
      <vt:lpstr>واکسیناسیون </vt:lpstr>
      <vt:lpstr>دندانپزشکی</vt:lpstr>
      <vt:lpstr>واکسیناسیون</vt:lpstr>
      <vt:lpstr>PowerPoint Presentation</vt:lpstr>
      <vt:lpstr>گروههای هدف غربالگری دانش آموزان</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khademi</dc:creator>
  <cp:lastModifiedBy>khademi</cp:lastModifiedBy>
  <cp:revision>9</cp:revision>
  <dcterms:created xsi:type="dcterms:W3CDTF">2006-08-16T00:00:00Z</dcterms:created>
  <dcterms:modified xsi:type="dcterms:W3CDTF">2022-06-19T05:31:36Z</dcterms:modified>
</cp:coreProperties>
</file>